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60" r:id="rId6"/>
    <p:sldId id="277" r:id="rId7"/>
    <p:sldId id="280" r:id="rId8"/>
    <p:sldId id="281" r:id="rId9"/>
    <p:sldId id="261" r:id="rId10"/>
    <p:sldId id="262" r:id="rId11"/>
    <p:sldId id="279" r:id="rId12"/>
    <p:sldId id="258" r:id="rId13"/>
    <p:sldId id="267" r:id="rId14"/>
    <p:sldId id="269" r:id="rId15"/>
    <p:sldId id="270" r:id="rId16"/>
    <p:sldId id="278" r:id="rId17"/>
    <p:sldId id="283" r:id="rId18"/>
    <p:sldId id="282" r:id="rId19"/>
    <p:sldId id="268" r:id="rId20"/>
    <p:sldId id="284" r:id="rId21"/>
    <p:sldId id="285" r:id="rId22"/>
    <p:sldId id="286" r:id="rId23"/>
    <p:sldId id="287" r:id="rId24"/>
    <p:sldId id="288" r:id="rId25"/>
    <p:sldId id="272" r:id="rId26"/>
  </p:sldIdLst>
  <p:sldSz cx="9144000" cy="5143500" type="screen16x9"/>
  <p:notesSz cx="7023100" cy="93091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8D"/>
    <a:srgbClr val="0098DB"/>
    <a:srgbClr val="00549F"/>
    <a:srgbClr val="FDC82F"/>
    <a:srgbClr val="D0103A"/>
    <a:srgbClr val="008542"/>
    <a:srgbClr val="E37222"/>
    <a:srgbClr val="822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16" autoAdjust="0"/>
    <p:restoredTop sz="94707" autoAdjust="0"/>
  </p:normalViewPr>
  <p:slideViewPr>
    <p:cSldViewPr snapToGrid="0">
      <p:cViewPr varScale="1">
        <p:scale>
          <a:sx n="106" d="100"/>
          <a:sy n="106" d="100"/>
        </p:scale>
        <p:origin x="114" y="3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-2659" y="-67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t" anchorCtr="0" compatLnSpc="1">
            <a:prstTxWarp prst="textNoShape">
              <a:avLst/>
            </a:prstTxWarp>
          </a:bodyPr>
          <a:lstStyle>
            <a:lvl1pPr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 dirty="0"/>
          </a:p>
        </p:txBody>
      </p:sp>
      <p:sp>
        <p:nvSpPr>
          <p:cNvPr id="628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275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t" anchorCtr="0" compatLnSpc="1">
            <a:prstTxWarp prst="textNoShape">
              <a:avLst/>
            </a:prstTxWarp>
          </a:bodyPr>
          <a:lstStyle>
            <a:lvl1pPr algn="r"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 dirty="0"/>
          </a:p>
        </p:txBody>
      </p:sp>
      <p:sp>
        <p:nvSpPr>
          <p:cNvPr id="628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b" anchorCtr="0" compatLnSpc="1">
            <a:prstTxWarp prst="textNoShape">
              <a:avLst/>
            </a:prstTxWarp>
          </a:bodyPr>
          <a:lstStyle>
            <a:lvl1pPr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 dirty="0"/>
          </a:p>
        </p:txBody>
      </p:sp>
      <p:sp>
        <p:nvSpPr>
          <p:cNvPr id="628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275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b" anchorCtr="0" compatLnSpc="1">
            <a:prstTxWarp prst="textNoShape">
              <a:avLst/>
            </a:prstTxWarp>
          </a:bodyPr>
          <a:lstStyle>
            <a:lvl1pPr algn="r"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fld id="{A5B780D0-5C7F-422C-931C-25201BE19360}" type="slidenum">
              <a:rPr lang="it-IT"/>
              <a:pPr>
                <a:defRPr/>
              </a:pPr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5045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466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>
            <a:lvl1pPr defTabSz="862013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738" y="0"/>
            <a:ext cx="3014662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 smtClean="0"/>
            </a:lvl1pPr>
          </a:lstStyle>
          <a:p>
            <a:pPr>
              <a:defRPr/>
            </a:pPr>
            <a:fld id="{A6888345-B3D3-4351-A7A9-F936F5935E41}" type="datetimeFigureOut">
              <a:rPr lang="en-US"/>
              <a:pPr>
                <a:defRPr/>
              </a:pPr>
              <a:t>9/13/2019</a:t>
            </a:fld>
            <a:endParaRPr lang="en-US" dirty="0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63550" y="693738"/>
            <a:ext cx="6157913" cy="3465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435475"/>
            <a:ext cx="5200650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70950"/>
            <a:ext cx="3014663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b" anchorCtr="0" compatLnSpc="1">
            <a:prstTxWarp prst="textNoShape">
              <a:avLst/>
            </a:prstTxWarp>
          </a:bodyPr>
          <a:lstStyle>
            <a:lvl1pPr defTabSz="862013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738" y="8870950"/>
            <a:ext cx="3014662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 smtClean="0"/>
            </a:lvl1pPr>
          </a:lstStyle>
          <a:p>
            <a:pPr>
              <a:defRPr/>
            </a:pPr>
            <a:fld id="{D8DF57D7-2670-4E78-96DD-D9B2280512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30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512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28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27.jpe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9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614361" y="2914650"/>
            <a:ext cx="7948800" cy="421975"/>
          </a:xfrm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800"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56325" name="Rectangle 6"/>
          <p:cNvSpPr>
            <a:spLocks noGrp="1" noChangeArrowheads="1"/>
          </p:cNvSpPr>
          <p:nvPr>
            <p:ph type="ctrTitle"/>
          </p:nvPr>
        </p:nvSpPr>
        <p:spPr>
          <a:xfrm>
            <a:off x="587375" y="1856096"/>
            <a:ext cx="7947025" cy="58477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dirty="0" smtClean="0"/>
          </a:p>
        </p:txBody>
      </p:sp>
      <p:sp>
        <p:nvSpPr>
          <p:cNvPr id="56347" name="Text Box 27"/>
          <p:cNvSpPr txBox="1">
            <a:spLocks noChangeArrowheads="1"/>
          </p:cNvSpPr>
          <p:nvPr userDrawn="1"/>
        </p:nvSpPr>
        <p:spPr bwMode="auto">
          <a:xfrm>
            <a:off x="631825" y="4822032"/>
            <a:ext cx="50165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800" noProof="0" dirty="0"/>
          </a:p>
        </p:txBody>
      </p:sp>
      <p:pic>
        <p:nvPicPr>
          <p:cNvPr id="8" name="Picture 7" descr="16950723446_e7d8e1bfb9_o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2" b="48267"/>
          <a:stretch/>
        </p:blipFill>
        <p:spPr>
          <a:xfrm rot="5400000">
            <a:off x="2000249" y="-2000250"/>
            <a:ext cx="5143501" cy="9144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28614"/>
          <a:stretch/>
        </p:blipFill>
        <p:spPr>
          <a:xfrm>
            <a:off x="7787917" y="156199"/>
            <a:ext cx="1210456" cy="468000"/>
          </a:xfrm>
          <a:prstGeom prst="rect">
            <a:avLst/>
          </a:prstGeom>
        </p:spPr>
      </p:pic>
      <p:sp>
        <p:nvSpPr>
          <p:cNvPr id="10" name="Text Box 58"/>
          <p:cNvSpPr txBox="1">
            <a:spLocks noChangeArrowheads="1"/>
          </p:cNvSpPr>
          <p:nvPr userDrawn="1"/>
        </p:nvSpPr>
        <p:spPr bwMode="auto">
          <a:xfrm>
            <a:off x="162824" y="4571668"/>
            <a:ext cx="50165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800" noProof="0" smtClean="0">
                <a:solidFill>
                  <a:schemeClr val="bg1">
                    <a:lumMod val="85000"/>
                  </a:schemeClr>
                </a:solidFill>
              </a:rPr>
              <a:t>ESA UNCLASSIFIED - For Official Use</a:t>
            </a:r>
            <a:endParaRPr lang="en-GB" sz="800" noProof="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98" b="-5313"/>
          <a:stretch/>
        </p:blipFill>
        <p:spPr>
          <a:xfrm>
            <a:off x="7790400" y="4899600"/>
            <a:ext cx="1196912" cy="1440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 userDrawn="1"/>
        </p:nvCxnSpPr>
        <p:spPr>
          <a:xfrm>
            <a:off x="165932" y="4789188"/>
            <a:ext cx="8824779" cy="0"/>
          </a:xfrm>
          <a:prstGeom prst="line">
            <a:avLst/>
          </a:prstGeom>
          <a:ln w="635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 userDrawn="1"/>
        </p:nvGrpSpPr>
        <p:grpSpPr>
          <a:xfrm>
            <a:off x="172269" y="4908007"/>
            <a:ext cx="6826666" cy="111519"/>
            <a:chOff x="172269" y="6621494"/>
            <a:chExt cx="6826666" cy="111519"/>
          </a:xfrm>
        </p:grpSpPr>
        <p:pic>
          <p:nvPicPr>
            <p:cNvPr id="64" name="Picture 63" descr="at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5" name="Picture 64" descr="be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6" name="Picture 65" descr="ca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 descr="ch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cz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de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dk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e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es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i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f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gr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hu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e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it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lu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l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no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l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pt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ro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se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uk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si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>
              <a:defRPr baseline="0"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687680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43086" y="149150"/>
            <a:ext cx="7174846" cy="4308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GB" sz="2200" b="0" dirty="0" smtClean="0">
                <a:solidFill>
                  <a:srgbClr val="0070C0"/>
                </a:solidFill>
                <a:latin typeface="Verdana"/>
                <a:ea typeface="+mj-ea"/>
                <a:cs typeface="Verdana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18801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2472362"/>
            <a:ext cx="7789050" cy="1323439"/>
          </a:xfrm>
        </p:spPr>
        <p:txBody>
          <a:bodyPr anchor="t"/>
          <a:lstStyle>
            <a:lvl1pPr algn="l">
              <a:defRPr sz="4000" b="0" cap="all">
                <a:solidFill>
                  <a:srgbClr val="0098DB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1347221"/>
            <a:ext cx="778905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0450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50" y="1254919"/>
            <a:ext cx="3889376" cy="32385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3" y="1254919"/>
            <a:ext cx="3888000" cy="32385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2964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123" y="1250100"/>
            <a:ext cx="3895200" cy="37260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50156"/>
            <a:ext cx="3896416" cy="371493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7"/>
            <a:ext cx="3898900" cy="28622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0"/>
          </p:nvPr>
        </p:nvSpPr>
        <p:spPr>
          <a:xfrm>
            <a:off x="619200" y="1630801"/>
            <a:ext cx="3898900" cy="28622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3086" y="149150"/>
            <a:ext cx="7174846" cy="430887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55805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556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1250157"/>
            <a:ext cx="4968875" cy="324326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125" y="1250101"/>
            <a:ext cx="2846388" cy="32432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3086" y="149150"/>
            <a:ext cx="7174846" cy="430887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75323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000" y="3724872"/>
            <a:ext cx="5932800" cy="307777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01787" y="1250156"/>
            <a:ext cx="5932488" cy="254317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2000" y="4029076"/>
            <a:ext cx="5932800" cy="46434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2607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18" Type="http://schemas.openxmlformats.org/officeDocument/2006/relationships/image" Target="../media/image8.png"/><Relationship Id="rId26" Type="http://schemas.openxmlformats.org/officeDocument/2006/relationships/image" Target="../media/image16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1.png"/><Relationship Id="rId34" Type="http://schemas.openxmlformats.org/officeDocument/2006/relationships/image" Target="../media/image24.png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3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24" Type="http://schemas.openxmlformats.org/officeDocument/2006/relationships/image" Target="../media/image14.png"/><Relationship Id="rId32" Type="http://schemas.openxmlformats.org/officeDocument/2006/relationships/image" Target="../media/image22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28" Type="http://schemas.openxmlformats.org/officeDocument/2006/relationships/image" Target="../media/image18.png"/><Relationship Id="rId36" Type="http://schemas.openxmlformats.org/officeDocument/2006/relationships/image" Target="../media/image26.png"/><Relationship Id="rId10" Type="http://schemas.openxmlformats.org/officeDocument/2006/relationships/theme" Target="../theme/theme1.xml"/><Relationship Id="rId19" Type="http://schemas.openxmlformats.org/officeDocument/2006/relationships/image" Target="../media/image9.png"/><Relationship Id="rId31" Type="http://schemas.openxmlformats.org/officeDocument/2006/relationships/image" Target="../media/image2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Relationship Id="rId22" Type="http://schemas.openxmlformats.org/officeDocument/2006/relationships/image" Target="../media/image12.png"/><Relationship Id="rId27" Type="http://schemas.openxmlformats.org/officeDocument/2006/relationships/image" Target="../media/image17.png"/><Relationship Id="rId30" Type="http://schemas.openxmlformats.org/officeDocument/2006/relationships/image" Target="../media/image20.png"/><Relationship Id="rId35" Type="http://schemas.openxmlformats.org/officeDocument/2006/relationships/image" Target="../media/image2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2800" y="727200"/>
            <a:ext cx="8748000" cy="382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578164" y="335522"/>
            <a:ext cx="50165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800" noProof="0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43086" y="149150"/>
            <a:ext cx="7174846" cy="4308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GB" dirty="0" smtClean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3122"/>
          <a:stretch/>
        </p:blipFill>
        <p:spPr>
          <a:xfrm>
            <a:off x="7787917" y="155435"/>
            <a:ext cx="1210456" cy="504000"/>
          </a:xfrm>
          <a:prstGeom prst="rect">
            <a:avLst/>
          </a:prstGeom>
        </p:spPr>
      </p:pic>
      <p:pic>
        <p:nvPicPr>
          <p:cNvPr id="12" name="Picture 11" descr="PPT_Footer.jpg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6787"/>
            <a:ext cx="9144000" cy="366713"/>
          </a:xfrm>
          <a:prstGeom prst="rect">
            <a:avLst/>
          </a:prstGeom>
        </p:spPr>
      </p:pic>
      <p:sp>
        <p:nvSpPr>
          <p:cNvPr id="14" name="Text Box 38"/>
          <p:cNvSpPr txBox="1">
            <a:spLocks noChangeArrowheads="1"/>
          </p:cNvSpPr>
          <p:nvPr userDrawn="1"/>
        </p:nvSpPr>
        <p:spPr bwMode="auto">
          <a:xfrm>
            <a:off x="165600" y="4580702"/>
            <a:ext cx="201914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800" noProof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ESA UNCLASSIFIED - For Official Use</a:t>
            </a:r>
            <a:endParaRPr lang="en-GB" sz="8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 Box 34"/>
          <p:cNvSpPr txBox="1">
            <a:spLocks noChangeAspect="1" noChangeArrowheads="1"/>
          </p:cNvSpPr>
          <p:nvPr userDrawn="1"/>
        </p:nvSpPr>
        <p:spPr bwMode="auto">
          <a:xfrm>
            <a:off x="6083989" y="4580702"/>
            <a:ext cx="2916824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 smtClean="0">
                <a:solidFill>
                  <a:schemeClr val="bg2"/>
                </a:solidFill>
              </a:rPr>
              <a:t>Paolo Crosta, Tim Watterton | 25/05/2018 | Slide </a:t>
            </a:r>
            <a:r>
              <a:rPr lang="en-GB" sz="800" noProof="1" smtClean="0">
                <a:solidFill>
                  <a:schemeClr val="bg2"/>
                </a:solidFill>
              </a:rPr>
              <a:t> </a:t>
            </a:r>
            <a:fld id="{CC1ED9B3-7315-40C6-93BD-4FECDF1303E0}" type="slidenum">
              <a:rPr lang="en-GB" sz="800" noProof="1" smtClean="0">
                <a:solidFill>
                  <a:schemeClr val="bg2"/>
                </a:solidFill>
              </a:rPr>
              <a:t>‹#›</a:t>
            </a:fld>
            <a:endParaRPr lang="en-GB" sz="800" noProof="1">
              <a:solidFill>
                <a:schemeClr val="bg2"/>
              </a:solidFill>
            </a:endParaRPr>
          </a:p>
        </p:txBody>
      </p:sp>
      <p:grpSp>
        <p:nvGrpSpPr>
          <p:cNvPr id="65" name="Group 64"/>
          <p:cNvGrpSpPr/>
          <p:nvPr userDrawn="1"/>
        </p:nvGrpSpPr>
        <p:grpSpPr>
          <a:xfrm>
            <a:off x="172269" y="4908007"/>
            <a:ext cx="6826666" cy="111519"/>
            <a:chOff x="172269" y="6621494"/>
            <a:chExt cx="6826666" cy="111519"/>
          </a:xfrm>
        </p:grpSpPr>
        <p:pic>
          <p:nvPicPr>
            <p:cNvPr id="66" name="Picture 65" descr="at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 descr="be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ca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ch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z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de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dk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ee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es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fi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fr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gr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hu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ie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it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lu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nl.png"/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no.png"/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pl.png"/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pt.png"/>
            <p:cNvPicPr>
              <a:picLocks noChangeAspect="1"/>
            </p:cNvPicPr>
            <p:nvPr userDrawn="1"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ro.png"/>
            <p:cNvPicPr>
              <a:picLocks noChangeAspect="1"/>
            </p:cNvPicPr>
            <p:nvPr userDrawn="1"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se.png"/>
            <p:cNvPicPr>
              <a:picLocks noChangeAspect="1"/>
            </p:cNvPicPr>
            <p:nvPr userDrawn="1"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uk.png"/>
            <p:cNvPicPr>
              <a:picLocks noChangeAspect="1"/>
            </p:cNvPicPr>
            <p:nvPr userDrawn="1"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i.png"/>
            <p:cNvPicPr>
              <a:picLocks noChangeAspect="1"/>
            </p:cNvPicPr>
            <p:nvPr userDrawn="1"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41" r:id="rId2"/>
    <p:sldLayoutId id="2147483930" r:id="rId3"/>
    <p:sldLayoutId id="2147483943" r:id="rId4"/>
    <p:sldLayoutId id="2147483944" r:id="rId5"/>
    <p:sldLayoutId id="2147483945" r:id="rId6"/>
    <p:sldLayoutId id="2147483947" r:id="rId7"/>
    <p:sldLayoutId id="2147483948" r:id="rId8"/>
    <p:sldLayoutId id="2147483949" r:id="rId9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200" b="0" dirty="0" smtClean="0">
          <a:solidFill>
            <a:srgbClr val="0070C0"/>
          </a:solidFill>
          <a:latin typeface="Verdana"/>
          <a:ea typeface="+mj-ea"/>
          <a:cs typeface="Verdan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9pPr>
    </p:titleStyle>
    <p:bodyStyle>
      <a:lvl1pPr marL="0" indent="-3429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Tx/>
        <a:buNone/>
        <a:defRPr lang="en-GB" sz="1600" dirty="0" smtClean="0">
          <a:solidFill>
            <a:schemeClr val="bg2"/>
          </a:solidFill>
          <a:latin typeface="Verdana"/>
          <a:ea typeface="+mn-ea"/>
          <a:cs typeface="Verdana"/>
        </a:defRPr>
      </a:lvl1pPr>
      <a:lvl2pPr marL="810000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600" dirty="0" smtClean="0">
          <a:solidFill>
            <a:schemeClr val="bg2"/>
          </a:solidFill>
          <a:latin typeface="Verdana"/>
          <a:ea typeface="+mn-ea"/>
          <a:cs typeface="Verdana"/>
        </a:defRPr>
      </a:lvl2pPr>
      <a:lvl3pPr marL="1407600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600" dirty="0" smtClean="0">
          <a:solidFill>
            <a:schemeClr val="bg2"/>
          </a:solidFill>
          <a:latin typeface="Verdana"/>
          <a:ea typeface="+mn-ea"/>
          <a:cs typeface="Verdana"/>
        </a:defRPr>
      </a:lvl3pPr>
      <a:lvl4pPr marL="2005200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600" dirty="0" smtClean="0">
          <a:solidFill>
            <a:schemeClr val="bg2"/>
          </a:solidFill>
          <a:latin typeface="Verdana"/>
          <a:ea typeface="+mn-ea"/>
          <a:cs typeface="Verdana"/>
        </a:defRPr>
      </a:lvl4pPr>
      <a:lvl5pPr marL="2602800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600" dirty="0" smtClean="0">
          <a:solidFill>
            <a:schemeClr val="bg2"/>
          </a:solidFill>
          <a:latin typeface="Verdana"/>
          <a:ea typeface="+mn-ea"/>
          <a:cs typeface="Verdana"/>
        </a:defRPr>
      </a:lvl5pPr>
      <a:lvl6pPr marL="34798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6pPr>
      <a:lvl7pPr marL="39370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7pPr>
      <a:lvl8pPr marL="43942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8pPr>
      <a:lvl9pPr marL="48514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supl-client" TargetMode="External"/><Relationship Id="rId2" Type="http://schemas.openxmlformats.org/officeDocument/2006/relationships/hyperlink" Target="http://supl.google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 txBox="1">
            <a:spLocks noChangeArrowheads="1"/>
          </p:cNvSpPr>
          <p:nvPr/>
        </p:nvSpPr>
        <p:spPr bwMode="auto">
          <a:xfrm>
            <a:off x="532948" y="793352"/>
            <a:ext cx="79724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Verdana"/>
                <a:ea typeface="+mj-ea"/>
                <a:cs typeface="Verdana"/>
              </a:rPr>
              <a:t>Authentication of GNSS Orbital and Clock Parameters at Android Application Layer</a:t>
            </a:r>
            <a:endParaRPr lang="en-GB" sz="3200" b="1" dirty="0">
              <a:solidFill>
                <a:schemeClr val="bg1">
                  <a:lumMod val="95000"/>
                </a:schemeClr>
              </a:solidFill>
              <a:latin typeface="Verdana"/>
              <a:ea typeface="+mj-ea"/>
              <a:cs typeface="Verdana"/>
            </a:endParaRPr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615600" y="2793600"/>
            <a:ext cx="7608173" cy="369332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P. </a:t>
            </a:r>
            <a:r>
              <a:rPr lang="en-GB" b="1" dirty="0" smtClean="0">
                <a:solidFill>
                  <a:schemeClr val="bg1"/>
                </a:solidFill>
              </a:rPr>
              <a:t>Crosta, </a:t>
            </a:r>
            <a:r>
              <a:rPr lang="en-US" b="1" dirty="0">
                <a:solidFill>
                  <a:schemeClr val="bg1"/>
                </a:solidFill>
              </a:rPr>
              <a:t>H. </a:t>
            </a:r>
            <a:r>
              <a:rPr lang="en-US" b="1" dirty="0" err="1">
                <a:solidFill>
                  <a:schemeClr val="bg1"/>
                </a:solidFill>
              </a:rPr>
              <a:t>Serruys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, </a:t>
            </a:r>
            <a:r>
              <a:rPr lang="en-GB" b="1" dirty="0" smtClean="0">
                <a:solidFill>
                  <a:schemeClr val="bg1"/>
                </a:solidFill>
              </a:rPr>
              <a:t>G. </a:t>
            </a:r>
            <a:r>
              <a:rPr lang="en-GB" b="1" dirty="0" err="1">
                <a:solidFill>
                  <a:schemeClr val="bg1"/>
                </a:solidFill>
              </a:rPr>
              <a:t>Galluzzo</a:t>
            </a:r>
            <a:r>
              <a:rPr lang="en-GB" b="1" dirty="0">
                <a:solidFill>
                  <a:schemeClr val="bg1"/>
                </a:solidFill>
              </a:rPr>
              <a:t>, R. Lucas</a:t>
            </a:r>
            <a:r>
              <a:rPr lang="en-GB" b="1" dirty="0" smtClean="0">
                <a:solidFill>
                  <a:schemeClr val="bg1"/>
                </a:solidFill>
              </a:rPr>
              <a:t>, </a:t>
            </a:r>
            <a:r>
              <a:rPr lang="en-GB" b="1" dirty="0">
                <a:solidFill>
                  <a:schemeClr val="bg1"/>
                </a:solidFill>
              </a:rPr>
              <a:t>T. </a:t>
            </a:r>
            <a:r>
              <a:rPr lang="en-GB" b="1" dirty="0" err="1">
                <a:solidFill>
                  <a:schemeClr val="bg1"/>
                </a:solidFill>
              </a:rPr>
              <a:t>Watterton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615600" y="3591538"/>
            <a:ext cx="5390322" cy="369332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en-GB" dirty="0" smtClean="0">
                <a:solidFill>
                  <a:schemeClr val="bg1"/>
                </a:solidFill>
              </a:rPr>
              <a:t>ION GNSS+, Miami, September 16-20, 2019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4101" y="965399"/>
            <a:ext cx="3465499" cy="20160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3086" y="719178"/>
            <a:ext cx="4405862" cy="28267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Decoded messages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958950"/>
              </p:ext>
            </p:extLst>
          </p:nvPr>
        </p:nvGraphicFramePr>
        <p:xfrm>
          <a:off x="4910051" y="1027597"/>
          <a:ext cx="2997200" cy="1841500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115108411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57334150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7582854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1274278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Nav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877257197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1270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Nav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877257198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60884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Nav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877257200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04763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Nav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877257201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6931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Nav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877257203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4920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Nav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877257204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66825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Nav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877257204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0359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Nav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877257205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17337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Nav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877257206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1660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Nav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877257207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119093"/>
                  </a:ext>
                </a:extLst>
              </a:tr>
            </a:tbl>
          </a:graphicData>
        </a:graphic>
      </p:graphicFrame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1580169"/>
              </p:ext>
            </p:extLst>
          </p:nvPr>
        </p:nvGraphicFramePr>
        <p:xfrm>
          <a:off x="0" y="1027597"/>
          <a:ext cx="4368800" cy="23939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112851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6207079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3115324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0836871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14688357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4777848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3.83E+14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35.62616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5837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3.83E+14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28.75746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86155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3.83E+14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40.84883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64678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3.83E+14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41.66902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21932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3.83E+14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37.40348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8717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3.83E+14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35.36886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556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3.83E+14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43.3844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9734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2.85E+11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1000000000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18.4544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9959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3.83E+14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45.21925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08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3.83E+14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45.2508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729692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3.83E+14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34.98112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05665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2.85E+11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1000000000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33.38265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8381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3.83E+14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44.50459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510361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405128" y="3685082"/>
            <a:ext cx="761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Mainly available only for GPS (in a Samsung Galaxy S8)</a:t>
            </a:r>
          </a:p>
          <a:p>
            <a:r>
              <a:rPr lang="en-US" sz="1600" dirty="0" smtClean="0"/>
              <a:t>State 16 – no provision of the message</a:t>
            </a:r>
          </a:p>
          <a:p>
            <a:r>
              <a:rPr lang="en-US" sz="1600" dirty="0" smtClean="0"/>
              <a:t>Low C/N0 (&lt;28 </a:t>
            </a:r>
            <a:r>
              <a:rPr lang="en-US" sz="1600" dirty="0" err="1" smtClean="0"/>
              <a:t>dBHz</a:t>
            </a:r>
            <a:r>
              <a:rPr lang="en-US" sz="1600" dirty="0" smtClean="0"/>
              <a:t>) – data demodulation threshold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086" y="719179"/>
            <a:ext cx="824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GPS SVID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3730509" y="719178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C/No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202202" y="719178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Meas. State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3996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86" y="-20127"/>
            <a:ext cx="7450720" cy="769441"/>
          </a:xfrm>
        </p:spPr>
        <p:txBody>
          <a:bodyPr/>
          <a:lstStyle/>
          <a:p>
            <a:r>
              <a:rPr lang="en-US" dirty="0" smtClean="0"/>
              <a:t>Navigation Message Content from the android API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0424676"/>
              </p:ext>
            </p:extLst>
          </p:nvPr>
        </p:nvGraphicFramePr>
        <p:xfrm>
          <a:off x="305141" y="995239"/>
          <a:ext cx="8216053" cy="3252052"/>
        </p:xfrm>
        <a:graphic>
          <a:graphicData uri="http://schemas.openxmlformats.org/drawingml/2006/table">
            <a:tbl>
              <a:tblPr/>
              <a:tblGrid>
                <a:gridCol w="828232">
                  <a:extLst>
                    <a:ext uri="{9D8B030D-6E8A-4147-A177-3AD203B41FA5}">
                      <a16:colId xmlns:a16="http://schemas.microsoft.com/office/drawing/2014/main" val="216948522"/>
                    </a:ext>
                  </a:extLst>
                </a:gridCol>
                <a:gridCol w="431608">
                  <a:extLst>
                    <a:ext uri="{9D8B030D-6E8A-4147-A177-3AD203B41FA5}">
                      <a16:colId xmlns:a16="http://schemas.microsoft.com/office/drawing/2014/main" val="1816638742"/>
                    </a:ext>
                  </a:extLst>
                </a:gridCol>
                <a:gridCol w="2848187">
                  <a:extLst>
                    <a:ext uri="{9D8B030D-6E8A-4147-A177-3AD203B41FA5}">
                      <a16:colId xmlns:a16="http://schemas.microsoft.com/office/drawing/2014/main" val="1009970312"/>
                    </a:ext>
                  </a:extLst>
                </a:gridCol>
                <a:gridCol w="1645419">
                  <a:extLst>
                    <a:ext uri="{9D8B030D-6E8A-4147-A177-3AD203B41FA5}">
                      <a16:colId xmlns:a16="http://schemas.microsoft.com/office/drawing/2014/main" val="994122963"/>
                    </a:ext>
                  </a:extLst>
                </a:gridCol>
                <a:gridCol w="2462607">
                  <a:extLst>
                    <a:ext uri="{9D8B030D-6E8A-4147-A177-3AD203B41FA5}">
                      <a16:colId xmlns:a16="http://schemas.microsoft.com/office/drawing/2014/main" val="3193221413"/>
                    </a:ext>
                  </a:extLst>
                </a:gridCol>
              </a:tblGrid>
              <a:tr h="13042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Message 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Identifier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 Message Id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0616179"/>
                  </a:ext>
                </a:extLst>
              </a:tr>
              <a:tr h="43853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Beidou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D1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1281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frame number in the range of 1-24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subframe number of the navigation message, in the range of 1-5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subframe data every 6 sec on 10 words of 30 bits: every word represented on 4 bytes  (skip B31 and B32), with MSB first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796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Beidou D2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1282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frame number, in the range of 1-120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subframe number of the navigation message, in the range of 1-5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subframe data every 0.6 sec on 10 words of 30 bits: every word represented on 4 bytes  (skip B31 and B32), with MSB first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6040539"/>
                  </a:ext>
                </a:extLst>
              </a:tr>
              <a:tr h="44255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Galileo I/NAV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1537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nominal frame structure, this refers to the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subframe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number in the range of 1-24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word type in the range 1-10+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each page contains 2 page parts, even and odd, with a total of 2x114 = 228 bits, (sync &amp; tail excluded) that should be fit into 29 bytes, with MSB first (skip B229-B232).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078754"/>
                  </a:ext>
                </a:extLst>
              </a:tr>
              <a:tr h="5217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Galileo F/NAV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1538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nominal frame structure, this refers to the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subframe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number, in the range of 1-12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page type in the range 1-6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each word consists of 238-bit (sync &amp; tail symbols excluded). Each word should be fit into 30-bytes, with MSB first (skip B239, B240), covering a time period of 10 seconds.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83155"/>
                  </a:ext>
                </a:extLst>
              </a:tr>
              <a:tr h="44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Glonass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L1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769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frame ID, in the range of 1-5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String number, in the range from 1-15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each string contains 85 data bits, including the checksum. These bits should be fit into 11 bytes, with MSB first (skip B86-B88), covering a time period of 2 seconds.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602105"/>
                  </a:ext>
                </a:extLst>
              </a:tr>
              <a:tr h="13042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GPS CNAV-2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893191"/>
                  </a:ext>
                </a:extLst>
              </a:tr>
              <a:tr h="5172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GPS L1C/A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 GPS L1 C/A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subframe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 and 5, this value corresponds to the 'frame id' of the navigation message, in the range of 1-25 (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Subframe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 2, 3 does not contain a 'frame id' and this value can be set to -1.)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subframe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number of the navigation message, in the range of 1-5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subframe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data every 6 sec on 10 words of 30 bits: every word represented on 4 bytes  (skip B31 and B32), with MSB first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779078"/>
                  </a:ext>
                </a:extLst>
              </a:tr>
              <a:tr h="13042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GPS L2-CNAV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4644368"/>
                  </a:ext>
                </a:extLst>
              </a:tr>
              <a:tr h="13042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GPS L5-CNAV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</a:t>
                      </a: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7" marR="4487" marT="44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1683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16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86" y="-20127"/>
            <a:ext cx="7174846" cy="769441"/>
          </a:xfrm>
        </p:spPr>
        <p:txBody>
          <a:bodyPr/>
          <a:lstStyle/>
          <a:p>
            <a:r>
              <a:rPr lang="en-US" dirty="0" smtClean="0"/>
              <a:t>Examples of decoded messages from BCM-47755 Dual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>
              <a:buAutoNum type="arabicParenR"/>
            </a:pPr>
            <a:r>
              <a:rPr lang="en-US" dirty="0" smtClean="0"/>
              <a:t>Received messages: GPS L1CA(257), GLONASS L1 (769), Galileo I/NAV (1537)</a:t>
            </a:r>
          </a:p>
          <a:p>
            <a:pPr>
              <a:buAutoNum type="arabicParenR"/>
            </a:pPr>
            <a:r>
              <a:rPr lang="en-US" dirty="0" smtClean="0"/>
              <a:t>The messages are provided every 6s for GPS L1C/A and 2s for Galileo and </a:t>
            </a:r>
            <a:r>
              <a:rPr lang="en-US" dirty="0" err="1" smtClean="0"/>
              <a:t>Glonass</a:t>
            </a:r>
            <a:r>
              <a:rPr lang="en-US" dirty="0" smtClean="0"/>
              <a:t>, i.e. at each sub-frame, page and string </a:t>
            </a:r>
          </a:p>
          <a:p>
            <a:pPr>
              <a:buAutoNum type="arabicParenR"/>
            </a:pPr>
            <a:r>
              <a:rPr lang="en-US" dirty="0" smtClean="0"/>
              <a:t>Example for Galileo I/NAV data from </a:t>
            </a:r>
            <a:r>
              <a:rPr lang="en-US" dirty="0"/>
              <a:t>BCM-47755</a:t>
            </a:r>
            <a:endParaRPr lang="en-US" dirty="0" smtClean="0"/>
          </a:p>
          <a:p>
            <a:pPr>
              <a:buAutoNum type="arabicParenR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5889" y="2366682"/>
            <a:ext cx="8583066" cy="2090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017448"/>
              </p:ext>
            </p:extLst>
          </p:nvPr>
        </p:nvGraphicFramePr>
        <p:xfrm>
          <a:off x="293715" y="2483008"/>
          <a:ext cx="8487414" cy="1885966"/>
        </p:xfrm>
        <a:graphic>
          <a:graphicData uri="http://schemas.openxmlformats.org/drawingml/2006/table">
            <a:tbl>
              <a:tblPr/>
              <a:tblGrid>
                <a:gridCol w="332432">
                  <a:extLst>
                    <a:ext uri="{9D8B030D-6E8A-4147-A177-3AD203B41FA5}">
                      <a16:colId xmlns:a16="http://schemas.microsoft.com/office/drawing/2014/main" val="2535883826"/>
                    </a:ext>
                  </a:extLst>
                </a:gridCol>
                <a:gridCol w="218159">
                  <a:extLst>
                    <a:ext uri="{9D8B030D-6E8A-4147-A177-3AD203B41FA5}">
                      <a16:colId xmlns:a16="http://schemas.microsoft.com/office/drawing/2014/main" val="2633171765"/>
                    </a:ext>
                  </a:extLst>
                </a:gridCol>
                <a:gridCol w="342821">
                  <a:extLst>
                    <a:ext uri="{9D8B030D-6E8A-4147-A177-3AD203B41FA5}">
                      <a16:colId xmlns:a16="http://schemas.microsoft.com/office/drawing/2014/main" val="2644265181"/>
                    </a:ext>
                  </a:extLst>
                </a:gridCol>
                <a:gridCol w="228547">
                  <a:extLst>
                    <a:ext uri="{9D8B030D-6E8A-4147-A177-3AD203B41FA5}">
                      <a16:colId xmlns:a16="http://schemas.microsoft.com/office/drawing/2014/main" val="3318829171"/>
                    </a:ext>
                  </a:extLst>
                </a:gridCol>
                <a:gridCol w="197382">
                  <a:extLst>
                    <a:ext uri="{9D8B030D-6E8A-4147-A177-3AD203B41FA5}">
                      <a16:colId xmlns:a16="http://schemas.microsoft.com/office/drawing/2014/main" val="2910182204"/>
                    </a:ext>
                  </a:extLst>
                </a:gridCol>
                <a:gridCol w="332432">
                  <a:extLst>
                    <a:ext uri="{9D8B030D-6E8A-4147-A177-3AD203B41FA5}">
                      <a16:colId xmlns:a16="http://schemas.microsoft.com/office/drawing/2014/main" val="3148457415"/>
                    </a:ext>
                  </a:extLst>
                </a:gridCol>
                <a:gridCol w="301267">
                  <a:extLst>
                    <a:ext uri="{9D8B030D-6E8A-4147-A177-3AD203B41FA5}">
                      <a16:colId xmlns:a16="http://schemas.microsoft.com/office/drawing/2014/main" val="4179840606"/>
                    </a:ext>
                  </a:extLst>
                </a:gridCol>
                <a:gridCol w="280490">
                  <a:extLst>
                    <a:ext uri="{9D8B030D-6E8A-4147-A177-3AD203B41FA5}">
                      <a16:colId xmlns:a16="http://schemas.microsoft.com/office/drawing/2014/main" val="2337906043"/>
                    </a:ext>
                  </a:extLst>
                </a:gridCol>
                <a:gridCol w="270101">
                  <a:extLst>
                    <a:ext uri="{9D8B030D-6E8A-4147-A177-3AD203B41FA5}">
                      <a16:colId xmlns:a16="http://schemas.microsoft.com/office/drawing/2014/main" val="3518533147"/>
                    </a:ext>
                  </a:extLst>
                </a:gridCol>
                <a:gridCol w="228547">
                  <a:extLst>
                    <a:ext uri="{9D8B030D-6E8A-4147-A177-3AD203B41FA5}">
                      <a16:colId xmlns:a16="http://schemas.microsoft.com/office/drawing/2014/main" val="3445308644"/>
                    </a:ext>
                  </a:extLst>
                </a:gridCol>
                <a:gridCol w="259713">
                  <a:extLst>
                    <a:ext uri="{9D8B030D-6E8A-4147-A177-3AD203B41FA5}">
                      <a16:colId xmlns:a16="http://schemas.microsoft.com/office/drawing/2014/main" val="3460136823"/>
                    </a:ext>
                  </a:extLst>
                </a:gridCol>
                <a:gridCol w="259713">
                  <a:extLst>
                    <a:ext uri="{9D8B030D-6E8A-4147-A177-3AD203B41FA5}">
                      <a16:colId xmlns:a16="http://schemas.microsoft.com/office/drawing/2014/main" val="2845002117"/>
                    </a:ext>
                  </a:extLst>
                </a:gridCol>
                <a:gridCol w="218159">
                  <a:extLst>
                    <a:ext uri="{9D8B030D-6E8A-4147-A177-3AD203B41FA5}">
                      <a16:colId xmlns:a16="http://schemas.microsoft.com/office/drawing/2014/main" val="3591186913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488552558"/>
                    </a:ext>
                  </a:extLst>
                </a:gridCol>
                <a:gridCol w="259713">
                  <a:extLst>
                    <a:ext uri="{9D8B030D-6E8A-4147-A177-3AD203B41FA5}">
                      <a16:colId xmlns:a16="http://schemas.microsoft.com/office/drawing/2014/main" val="2486323313"/>
                    </a:ext>
                  </a:extLst>
                </a:gridCol>
                <a:gridCol w="290878">
                  <a:extLst>
                    <a:ext uri="{9D8B030D-6E8A-4147-A177-3AD203B41FA5}">
                      <a16:colId xmlns:a16="http://schemas.microsoft.com/office/drawing/2014/main" val="3649255551"/>
                    </a:ext>
                  </a:extLst>
                </a:gridCol>
                <a:gridCol w="301267">
                  <a:extLst>
                    <a:ext uri="{9D8B030D-6E8A-4147-A177-3AD203B41FA5}">
                      <a16:colId xmlns:a16="http://schemas.microsoft.com/office/drawing/2014/main" val="1284407433"/>
                    </a:ext>
                  </a:extLst>
                </a:gridCol>
                <a:gridCol w="280490">
                  <a:extLst>
                    <a:ext uri="{9D8B030D-6E8A-4147-A177-3AD203B41FA5}">
                      <a16:colId xmlns:a16="http://schemas.microsoft.com/office/drawing/2014/main" val="3298204700"/>
                    </a:ext>
                  </a:extLst>
                </a:gridCol>
                <a:gridCol w="311655">
                  <a:extLst>
                    <a:ext uri="{9D8B030D-6E8A-4147-A177-3AD203B41FA5}">
                      <a16:colId xmlns:a16="http://schemas.microsoft.com/office/drawing/2014/main" val="863459033"/>
                    </a:ext>
                  </a:extLst>
                </a:gridCol>
                <a:gridCol w="280490">
                  <a:extLst>
                    <a:ext uri="{9D8B030D-6E8A-4147-A177-3AD203B41FA5}">
                      <a16:colId xmlns:a16="http://schemas.microsoft.com/office/drawing/2014/main" val="3997330420"/>
                    </a:ext>
                  </a:extLst>
                </a:gridCol>
                <a:gridCol w="238936">
                  <a:extLst>
                    <a:ext uri="{9D8B030D-6E8A-4147-A177-3AD203B41FA5}">
                      <a16:colId xmlns:a16="http://schemas.microsoft.com/office/drawing/2014/main" val="4203123683"/>
                    </a:ext>
                  </a:extLst>
                </a:gridCol>
                <a:gridCol w="322044">
                  <a:extLst>
                    <a:ext uri="{9D8B030D-6E8A-4147-A177-3AD203B41FA5}">
                      <a16:colId xmlns:a16="http://schemas.microsoft.com/office/drawing/2014/main" val="1217511397"/>
                    </a:ext>
                  </a:extLst>
                </a:gridCol>
                <a:gridCol w="218159">
                  <a:extLst>
                    <a:ext uri="{9D8B030D-6E8A-4147-A177-3AD203B41FA5}">
                      <a16:colId xmlns:a16="http://schemas.microsoft.com/office/drawing/2014/main" val="1992330686"/>
                    </a:ext>
                  </a:extLst>
                </a:gridCol>
                <a:gridCol w="186993">
                  <a:extLst>
                    <a:ext uri="{9D8B030D-6E8A-4147-A177-3AD203B41FA5}">
                      <a16:colId xmlns:a16="http://schemas.microsoft.com/office/drawing/2014/main" val="1822818130"/>
                    </a:ext>
                  </a:extLst>
                </a:gridCol>
                <a:gridCol w="166216">
                  <a:extLst>
                    <a:ext uri="{9D8B030D-6E8A-4147-A177-3AD203B41FA5}">
                      <a16:colId xmlns:a16="http://schemas.microsoft.com/office/drawing/2014/main" val="358041204"/>
                    </a:ext>
                  </a:extLst>
                </a:gridCol>
                <a:gridCol w="176605">
                  <a:extLst>
                    <a:ext uri="{9D8B030D-6E8A-4147-A177-3AD203B41FA5}">
                      <a16:colId xmlns:a16="http://schemas.microsoft.com/office/drawing/2014/main" val="2749281065"/>
                    </a:ext>
                  </a:extLst>
                </a:gridCol>
                <a:gridCol w="166216">
                  <a:extLst>
                    <a:ext uri="{9D8B030D-6E8A-4147-A177-3AD203B41FA5}">
                      <a16:colId xmlns:a16="http://schemas.microsoft.com/office/drawing/2014/main" val="2048649602"/>
                    </a:ext>
                  </a:extLst>
                </a:gridCol>
                <a:gridCol w="218159">
                  <a:extLst>
                    <a:ext uri="{9D8B030D-6E8A-4147-A177-3AD203B41FA5}">
                      <a16:colId xmlns:a16="http://schemas.microsoft.com/office/drawing/2014/main" val="3329375485"/>
                    </a:ext>
                  </a:extLst>
                </a:gridCol>
                <a:gridCol w="207770">
                  <a:extLst>
                    <a:ext uri="{9D8B030D-6E8A-4147-A177-3AD203B41FA5}">
                      <a16:colId xmlns:a16="http://schemas.microsoft.com/office/drawing/2014/main" val="27650246"/>
                    </a:ext>
                  </a:extLst>
                </a:gridCol>
                <a:gridCol w="259713">
                  <a:extLst>
                    <a:ext uri="{9D8B030D-6E8A-4147-A177-3AD203B41FA5}">
                      <a16:colId xmlns:a16="http://schemas.microsoft.com/office/drawing/2014/main" val="1371782775"/>
                    </a:ext>
                  </a:extLst>
                </a:gridCol>
                <a:gridCol w="207770">
                  <a:extLst>
                    <a:ext uri="{9D8B030D-6E8A-4147-A177-3AD203B41FA5}">
                      <a16:colId xmlns:a16="http://schemas.microsoft.com/office/drawing/2014/main" val="1366356379"/>
                    </a:ext>
                  </a:extLst>
                </a:gridCol>
                <a:gridCol w="218159">
                  <a:extLst>
                    <a:ext uri="{9D8B030D-6E8A-4147-A177-3AD203B41FA5}">
                      <a16:colId xmlns:a16="http://schemas.microsoft.com/office/drawing/2014/main" val="3659833969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2617806519"/>
                    </a:ext>
                  </a:extLst>
                </a:gridCol>
                <a:gridCol w="207770">
                  <a:extLst>
                    <a:ext uri="{9D8B030D-6E8A-4147-A177-3AD203B41FA5}">
                      <a16:colId xmlns:a16="http://schemas.microsoft.com/office/drawing/2014/main" val="728934753"/>
                    </a:ext>
                  </a:extLst>
                </a:gridCol>
              </a:tblGrid>
              <a:tr h="6047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Nav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Svid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Type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22721"/>
                  </a:ext>
                </a:extLst>
              </a:tr>
              <a:tr h="1100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Nav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556364"/>
                  </a:ext>
                </a:extLst>
              </a:tr>
              <a:tr h="1100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Nav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324126"/>
                  </a:ext>
                </a:extLst>
              </a:tr>
              <a:tr h="1100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Nav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-101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2037453"/>
                  </a:ext>
                </a:extLst>
              </a:tr>
              <a:tr h="1100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Nav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-61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-58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-128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-59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189015"/>
                  </a:ext>
                </a:extLst>
              </a:tr>
              <a:tr h="1100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Nav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-63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-128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-128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87725"/>
                  </a:ext>
                </a:extLst>
              </a:tr>
              <a:tr h="1100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Nav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-58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936442"/>
                  </a:ext>
                </a:extLst>
              </a:tr>
              <a:tr h="1100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Nav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837179"/>
                  </a:ext>
                </a:extLst>
              </a:tr>
              <a:tr h="1100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Nav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-119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-78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-103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590624"/>
                  </a:ext>
                </a:extLst>
              </a:tr>
              <a:tr h="1100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Nav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-121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-128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-86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5194" marR="5194" marT="5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463813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691348" y="2975175"/>
            <a:ext cx="7161520" cy="15752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72646" y="2578339"/>
            <a:ext cx="229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29 bytes per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SUPL 2.0 extension to GANSS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Google SUPL server "</a:t>
            </a:r>
            <a:r>
              <a:rPr lang="en-US" dirty="0" smtClean="0">
                <a:hlinkClick r:id="rId2"/>
              </a:rPr>
              <a:t>supl.google.com</a:t>
            </a:r>
            <a:r>
              <a:rPr lang="en-US" dirty="0" smtClean="0"/>
              <a:t>“ has been extended to the provision of </a:t>
            </a:r>
            <a:r>
              <a:rPr lang="en-US" dirty="0"/>
              <a:t>assistance data for </a:t>
            </a:r>
            <a:r>
              <a:rPr lang="en-US" b="1" dirty="0"/>
              <a:t>Galileo and Additional Navigation Satellite Systems </a:t>
            </a:r>
            <a:r>
              <a:rPr lang="en-US" b="1" dirty="0" smtClean="0"/>
              <a:t>(GANSS)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We have modified the</a:t>
            </a:r>
            <a:r>
              <a:rPr lang="en-US" b="1" dirty="0" smtClean="0"/>
              <a:t> </a:t>
            </a:r>
            <a:r>
              <a:rPr lang="en-US" b="1" dirty="0" smtClean="0"/>
              <a:t>Android SUPL client </a:t>
            </a:r>
            <a:r>
              <a:rPr lang="en-US" dirty="0" smtClean="0"/>
              <a:t>provided by Google (</a:t>
            </a:r>
            <a:r>
              <a:rPr lang="en-US" dirty="0"/>
              <a:t>at </a:t>
            </a:r>
            <a:r>
              <a:rPr lang="en-US" u="sng" dirty="0">
                <a:hlinkClick r:id="rId3"/>
              </a:rPr>
              <a:t>https://github.com/google/supl-client</a:t>
            </a:r>
            <a:r>
              <a:rPr lang="en-US" dirty="0" smtClean="0"/>
              <a:t>) to </a:t>
            </a:r>
            <a:r>
              <a:rPr lang="en-US" dirty="0" smtClean="0"/>
              <a:t>retrieve Galileo Assistance data such as:</a:t>
            </a:r>
          </a:p>
          <a:p>
            <a:pPr>
              <a:buFont typeface="+mj-lt"/>
              <a:buAutoNum type="arabicPeriod"/>
            </a:pPr>
            <a:r>
              <a:rPr lang="en-US" b="1" dirty="0" err="1" smtClean="0"/>
              <a:t>NeQuick</a:t>
            </a:r>
            <a:r>
              <a:rPr lang="en-US" b="1" dirty="0" smtClean="0"/>
              <a:t> </a:t>
            </a:r>
            <a:r>
              <a:rPr lang="en-US" b="1" dirty="0" err="1" smtClean="0"/>
              <a:t>Ionospheric</a:t>
            </a:r>
            <a:r>
              <a:rPr lang="en-US" b="1" dirty="0" smtClean="0"/>
              <a:t> model coefficients</a:t>
            </a:r>
          </a:p>
          <a:p>
            <a:pPr>
              <a:buFont typeface="+mj-lt"/>
              <a:buAutoNum type="arabicPeriod"/>
            </a:pPr>
            <a:r>
              <a:rPr lang="en-US" b="1" dirty="0" smtClean="0"/>
              <a:t>Galileo satellites Clock and Ephemeris data</a:t>
            </a:r>
          </a:p>
          <a:p>
            <a:pPr>
              <a:buFont typeface="+mj-lt"/>
              <a:buAutoNum type="arabicPeriod"/>
            </a:pPr>
            <a:r>
              <a:rPr lang="en-US" b="1" dirty="0" smtClean="0"/>
              <a:t>UTC model</a:t>
            </a:r>
          </a:p>
          <a:p>
            <a:pPr>
              <a:buFont typeface="+mj-lt"/>
              <a:buAutoNum type="arabicPeriod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client works also for GPS and it can be extended easily to other GANSS such as </a:t>
            </a:r>
            <a:r>
              <a:rPr lang="en-US" dirty="0" err="1" smtClean="0"/>
              <a:t>Glonass</a:t>
            </a:r>
            <a:r>
              <a:rPr lang="en-US" dirty="0" smtClean="0"/>
              <a:t> and </a:t>
            </a:r>
            <a:r>
              <a:rPr lang="en-US" dirty="0" err="1" smtClean="0"/>
              <a:t>Beidou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30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59" y="83973"/>
            <a:ext cx="7174846" cy="1107996"/>
          </a:xfrm>
        </p:spPr>
        <p:txBody>
          <a:bodyPr/>
          <a:lstStyle/>
          <a:p>
            <a:r>
              <a:rPr lang="en-US" dirty="0" smtClean="0"/>
              <a:t>SUPL </a:t>
            </a:r>
            <a:r>
              <a:rPr lang="en-US" dirty="0"/>
              <a:t>(Secure User Plane Location) server sending Assisted GNSS data with a SSL (Secure Sockets Layer) connection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41" y="1263579"/>
            <a:ext cx="7169518" cy="27496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090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86" y="-20127"/>
            <a:ext cx="7174846" cy="769441"/>
          </a:xfrm>
        </p:spPr>
        <p:txBody>
          <a:bodyPr/>
          <a:lstStyle/>
          <a:p>
            <a:r>
              <a:rPr lang="en-US" dirty="0"/>
              <a:t>SUPL SSL server connection and Navigation Data view of the Galileo PVT app</a:t>
            </a:r>
          </a:p>
        </p:txBody>
      </p:sp>
      <p:pic>
        <p:nvPicPr>
          <p:cNvPr id="4" name="Content Placeholder 3" descr="C:\Users\Paolo Crosta\AppData\Local\Microsoft\Windows\INetCache\Content.Word\Screenshot_2019-02-26-12-07-51-435_esa.estec.galileo.galileopvt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11" y="765457"/>
            <a:ext cx="1832531" cy="38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Paolo Crosta\AppData\Local\Microsoft\Windows\INetCache\Content.Word\Screenshot_2019-02-26-12-39-05-357_esa.estec.galileo.galileopvt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591" y="580037"/>
            <a:ext cx="1921510" cy="400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274" y="1700194"/>
            <a:ext cx="3489325" cy="2482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Connector 7"/>
          <p:cNvCxnSpPr/>
          <p:nvPr/>
        </p:nvCxnSpPr>
        <p:spPr>
          <a:xfrm>
            <a:off x="5648599" y="1700194"/>
            <a:ext cx="351992" cy="2008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48599" y="4183044"/>
            <a:ext cx="351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21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86" y="-20127"/>
            <a:ext cx="7564000" cy="769441"/>
          </a:xfrm>
        </p:spPr>
        <p:txBody>
          <a:bodyPr/>
          <a:lstStyle/>
          <a:p>
            <a:r>
              <a:rPr lang="en-US" dirty="0" smtClean="0"/>
              <a:t>Age of Ephemerids retrieved from the Google server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72800" y="727200"/>
            <a:ext cx="3738373" cy="382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GB" sz="1600" baseline="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1pPr>
            <a:lvl2pPr marL="810000" indent="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None/>
              <a:defRPr lang="en-GB" sz="1600" dirty="0" smtClean="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2pPr>
            <a:lvl3pPr marL="1407600" indent="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None/>
              <a:defRPr lang="en-GB" sz="1600" dirty="0" smtClean="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3pPr>
            <a:lvl4pPr marL="2005200" indent="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None/>
              <a:defRPr lang="en-GB" sz="1600" dirty="0" smtClean="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4pPr>
            <a:lvl5pPr marL="2602800" indent="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None/>
              <a:defRPr lang="en-GB" sz="1600" dirty="0" smtClean="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5pPr>
            <a:lvl6pPr marL="34798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6pPr>
            <a:lvl7pPr marL="39370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7pPr>
            <a:lvl8pPr marL="43942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8pPr>
            <a:lvl9pPr marL="48514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buFontTx/>
              <a:buAutoNum type="arabicParenR"/>
            </a:pPr>
            <a:r>
              <a:rPr lang="en-US" kern="0" dirty="0" smtClean="0"/>
              <a:t>Polling the google server every 10 minutes for </a:t>
            </a:r>
            <a:r>
              <a:rPr lang="en-US" kern="0" dirty="0" smtClean="0"/>
              <a:t>24 </a:t>
            </a:r>
            <a:r>
              <a:rPr lang="en-US" kern="0" dirty="0" smtClean="0"/>
              <a:t>hours</a:t>
            </a:r>
          </a:p>
          <a:p>
            <a:pPr>
              <a:buFontTx/>
              <a:buAutoNum type="arabicParenR"/>
            </a:pPr>
            <a:endParaRPr lang="en-US" kern="0" dirty="0" smtClean="0"/>
          </a:p>
          <a:p>
            <a:pPr>
              <a:buFontTx/>
              <a:buAutoNum type="arabicParenR"/>
            </a:pPr>
            <a:r>
              <a:rPr lang="en-US" kern="0" dirty="0" smtClean="0"/>
              <a:t>Retrieved ephemerids for all the active Galileo satellites (also PRN14 and 18)</a:t>
            </a:r>
          </a:p>
          <a:p>
            <a:pPr>
              <a:buFontTx/>
              <a:buAutoNum type="arabicParenR"/>
            </a:pPr>
            <a:endParaRPr lang="en-US" kern="0" dirty="0" smtClean="0"/>
          </a:p>
          <a:p>
            <a:pPr>
              <a:buFontTx/>
              <a:buAutoNum type="arabicParenR"/>
            </a:pPr>
            <a:r>
              <a:rPr lang="en-US" kern="0" dirty="0" smtClean="0"/>
              <a:t>Minimum age around </a:t>
            </a:r>
            <a:r>
              <a:rPr lang="en-US" b="1" kern="0" dirty="0" smtClean="0"/>
              <a:t>½ hour </a:t>
            </a:r>
            <a:r>
              <a:rPr lang="en-US" kern="0" dirty="0" smtClean="0"/>
              <a:t>and maximum around </a:t>
            </a:r>
            <a:r>
              <a:rPr lang="en-US" b="1" kern="0" dirty="0" smtClean="0"/>
              <a:t>2 hours </a:t>
            </a:r>
            <a:r>
              <a:rPr lang="en-US" kern="0" dirty="0" smtClean="0"/>
              <a:t>well below the validity time of Galileo ephemerids</a:t>
            </a:r>
          </a:p>
          <a:p>
            <a:pPr>
              <a:buFontTx/>
              <a:buAutoNum type="arabicParenR"/>
            </a:pPr>
            <a:endParaRPr 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703" y="1000577"/>
            <a:ext cx="3834130" cy="3141980"/>
          </a:xfrm>
          <a:prstGeom prst="rect">
            <a:avLst/>
          </a:prstGeom>
          <a:noFill/>
        </p:spPr>
      </p:pic>
      <p:pic>
        <p:nvPicPr>
          <p:cNvPr id="7" name="Content Placeholder 3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301196" y="1458729"/>
            <a:ext cx="2811780" cy="2225675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27575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source for satellite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800" y="791852"/>
            <a:ext cx="8748000" cy="3758548"/>
          </a:xfrm>
        </p:spPr>
        <p:txBody>
          <a:bodyPr/>
          <a:lstStyle/>
          <a:p>
            <a:pPr>
              <a:buAutoNum type="arabicParenR"/>
            </a:pPr>
            <a:r>
              <a:rPr lang="en-US" dirty="0" smtClean="0"/>
              <a:t>Trusted source either server with SSL or old batches of data (previously transmitted and preciously authenticated)</a:t>
            </a:r>
          </a:p>
          <a:p>
            <a:pPr>
              <a:buAutoNum type="arabicParenR"/>
            </a:pPr>
            <a:endParaRPr lang="en-US" dirty="0"/>
          </a:p>
          <a:p>
            <a:pPr>
              <a:buAutoNum type="arabicParenR"/>
            </a:pPr>
            <a:r>
              <a:rPr lang="en-US" dirty="0" smtClean="0"/>
              <a:t>Uncertain: Live Broadcast satellite navigation message</a:t>
            </a:r>
          </a:p>
          <a:p>
            <a:pPr>
              <a:buAutoNum type="arabicParenR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28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17" y="2143854"/>
            <a:ext cx="6173794" cy="26363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strategy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799" y="727200"/>
            <a:ext cx="8880665" cy="3823200"/>
          </a:xfrm>
        </p:spPr>
        <p:txBody>
          <a:bodyPr/>
          <a:lstStyle/>
          <a:p>
            <a:pPr>
              <a:buAutoNum type="arabicParenR"/>
            </a:pPr>
            <a:r>
              <a:rPr lang="en-US" b="1" dirty="0" smtClean="0"/>
              <a:t>Bitwise comparison </a:t>
            </a:r>
            <a:r>
              <a:rPr lang="en-US" dirty="0" smtClean="0"/>
              <a:t>in case of same issue of data</a:t>
            </a:r>
          </a:p>
          <a:p>
            <a:pPr>
              <a:buFontTx/>
              <a:buAutoNum type="arabicParenR"/>
            </a:pPr>
            <a:r>
              <a:rPr lang="en-US" b="1" dirty="0" smtClean="0"/>
              <a:t>Artificial intelligence</a:t>
            </a:r>
            <a:r>
              <a:rPr lang="en-US" dirty="0" smtClean="0"/>
              <a:t> in c</a:t>
            </a:r>
            <a:r>
              <a:rPr lang="en-US" dirty="0"/>
              <a:t>ase </a:t>
            </a:r>
            <a:r>
              <a:rPr lang="en-US" dirty="0" smtClean="0"/>
              <a:t>of different issue of data based on unsupervised learning. </a:t>
            </a:r>
            <a:r>
              <a:rPr lang="en-US" b="1" dirty="0"/>
              <a:t>Inputs</a:t>
            </a:r>
            <a:r>
              <a:rPr lang="en-US" dirty="0"/>
              <a:t>: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dataset with database of broadcast ephemerids (no spoofing)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satellite position, vel. and clock bias estimated with different issue of</a:t>
            </a:r>
            <a:endParaRPr lang="en-US" dirty="0"/>
          </a:p>
          <a:p>
            <a:pPr indent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00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ODTS a-posteriori fitting performance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86" y="908270"/>
            <a:ext cx="8748000" cy="3509822"/>
          </a:xfrm>
        </p:spPr>
        <p:txBody>
          <a:bodyPr/>
          <a:lstStyle/>
          <a:p>
            <a:r>
              <a:rPr lang="en-US" dirty="0" smtClean="0"/>
              <a:t>The learning algorithm tries to :</a:t>
            </a:r>
          </a:p>
          <a:p>
            <a:pPr>
              <a:buAutoNum type="arabicParenR"/>
            </a:pPr>
            <a:r>
              <a:rPr lang="en-US" dirty="0" smtClean="0"/>
              <a:t>find patterns per satellite in the ODTS fitting and its impact on the computation of satellites position and velocities.</a:t>
            </a:r>
          </a:p>
          <a:p>
            <a:pPr>
              <a:buAutoNum type="arabicParenR"/>
            </a:pPr>
            <a:endParaRPr lang="en-US" dirty="0" smtClean="0"/>
          </a:p>
          <a:p>
            <a:pPr>
              <a:buAutoNum type="arabicParenR"/>
            </a:pPr>
            <a:r>
              <a:rPr lang="en-US" dirty="0" smtClean="0"/>
              <a:t>Characterize the nominal performance and detect behaviors which are outside these boundaries (satellite anomaly or spoofing)</a:t>
            </a:r>
          </a:p>
          <a:p>
            <a:pPr>
              <a:buAutoNum type="arabicParenR"/>
            </a:pPr>
            <a:endParaRPr lang="en-US" dirty="0"/>
          </a:p>
          <a:p>
            <a:pPr>
              <a:buAutoNum type="arabicParenR"/>
            </a:pPr>
            <a:r>
              <a:rPr lang="en-US" dirty="0" smtClean="0"/>
              <a:t>Correlations of multiple detections on multiple satellites in case of non-authentic reception of the navigation message</a:t>
            </a:r>
          </a:p>
          <a:p>
            <a:endParaRPr lang="en-U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95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6188" y="1011292"/>
            <a:ext cx="5427840" cy="3671455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Galileo PVT: Architecture and Views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How we retrieve Satellite Ephemerids and Clock data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dirty="0" smtClean="0"/>
              <a:t>we </a:t>
            </a:r>
            <a:r>
              <a:rPr lang="en-US" dirty="0" smtClean="0"/>
              <a:t>can authenticate </a:t>
            </a:r>
            <a:r>
              <a:rPr lang="en-US" dirty="0"/>
              <a:t>GNSS Orbital and Clock parameters at Android application layer</a:t>
            </a:r>
          </a:p>
          <a:p>
            <a:endParaRPr lang="en-US" dirty="0"/>
          </a:p>
        </p:txBody>
      </p:sp>
      <p:pic>
        <p:nvPicPr>
          <p:cNvPr id="4" name="Picture 2" descr="Afbeeldingsresultaat voor android gradu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00" y="2847020"/>
            <a:ext cx="1997545" cy="147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74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with age of trusted issue of data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855" y="1041149"/>
            <a:ext cx="7950957" cy="3026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55" y="1041149"/>
            <a:ext cx="7868865" cy="294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8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further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279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91" y="150945"/>
            <a:ext cx="4703242" cy="430887"/>
          </a:xfrm>
        </p:spPr>
        <p:txBody>
          <a:bodyPr/>
          <a:lstStyle/>
          <a:p>
            <a:r>
              <a:rPr lang="en-US" dirty="0" smtClean="0"/>
              <a:t>Thank you for your attention!</a:t>
            </a:r>
            <a:endParaRPr lang="en-US" dirty="0"/>
          </a:p>
        </p:txBody>
      </p:sp>
      <p:pic>
        <p:nvPicPr>
          <p:cNvPr id="1026" name="Picture 2" descr="https://www.maketecheasier.com/assets/uploads/2017/01/Telegram-Gmail-mte-Featured-800x4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38" y="3442945"/>
            <a:ext cx="1206428" cy="60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346744" y="4154105"/>
            <a:ext cx="271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paolo.crosta@esa.int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41284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Satellite and Map Views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7610" y="1217406"/>
            <a:ext cx="37219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Computation of up to 3 concurrent PVTs with GPS only, Galileo only and GPS + Galileo Weighted Least Square</a:t>
            </a:r>
          </a:p>
          <a:p>
            <a:endParaRPr lang="en-US" sz="1400" dirty="0"/>
          </a:p>
          <a:p>
            <a:r>
              <a:rPr lang="en-US" sz="1400" dirty="0" smtClean="0"/>
              <a:t>Visualization on a Google map (hybrid or street view)</a:t>
            </a:r>
          </a:p>
          <a:p>
            <a:endParaRPr lang="en-US" sz="1400" dirty="0"/>
          </a:p>
          <a:p>
            <a:r>
              <a:rPr lang="en-US" sz="1400" dirty="0" smtClean="0"/>
              <a:t>Configurable PVT </a:t>
            </a:r>
            <a:r>
              <a:rPr lang="en-US" sz="1400" dirty="0" smtClean="0"/>
              <a:t>(including GPS and Galileo dual frequency)</a:t>
            </a:r>
          </a:p>
          <a:p>
            <a:endParaRPr lang="en-US" sz="1400" dirty="0"/>
          </a:p>
          <a:p>
            <a:r>
              <a:rPr lang="en-US" sz="1400" dirty="0" smtClean="0"/>
              <a:t>Inertial sensors Log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552388" y="1325129"/>
            <a:ext cx="30246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Download of Ephemeris and SV clock data from SUPL 2.0 server</a:t>
            </a:r>
          </a:p>
          <a:p>
            <a:endParaRPr lang="en-US" sz="1400" dirty="0"/>
          </a:p>
          <a:p>
            <a:r>
              <a:rPr lang="en-US" sz="1400" dirty="0" smtClean="0"/>
              <a:t>Visualization Galileo satellites measurements</a:t>
            </a:r>
          </a:p>
          <a:p>
            <a:endParaRPr lang="en-US" sz="1400" dirty="0" smtClean="0"/>
          </a:p>
          <a:p>
            <a:r>
              <a:rPr lang="en-US" sz="1400" dirty="0" smtClean="0"/>
              <a:t>Prediction of satellite visibility and visualization of satellites on a sky plot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5007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/>
          <p:cNvSpPr txBox="1">
            <a:spLocks/>
          </p:cNvSpPr>
          <p:nvPr/>
        </p:nvSpPr>
        <p:spPr>
          <a:xfrm>
            <a:off x="136508" y="55110"/>
            <a:ext cx="717484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200" b="0" dirty="0" smtClean="0">
                <a:solidFill>
                  <a:srgbClr val="0070C0"/>
                </a:solidFill>
                <a:latin typeface="Verdana"/>
                <a:ea typeface="+mj-ea"/>
                <a:cs typeface="Verdan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b="1" dirty="0" err="1" smtClean="0"/>
              <a:t>GalileoPVT</a:t>
            </a:r>
            <a:r>
              <a:rPr lang="en-US" b="1" dirty="0" smtClean="0"/>
              <a:t> by </a:t>
            </a:r>
            <a:r>
              <a:rPr lang="en-US" b="1" dirty="0" smtClean="0"/>
              <a:t>ESA</a:t>
            </a:r>
            <a:endParaRPr lang="en-US" b="1" kern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3" y="881351"/>
            <a:ext cx="1752146" cy="34458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36" y="867178"/>
            <a:ext cx="3152538" cy="16556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36" y="2710109"/>
            <a:ext cx="3158413" cy="1602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268" y="749352"/>
            <a:ext cx="1866226" cy="37098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401" y="711904"/>
            <a:ext cx="1880530" cy="371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8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11" y="485997"/>
            <a:ext cx="6804866" cy="3822700"/>
          </a:xfrm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136508" y="55110"/>
            <a:ext cx="717484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200" b="0" dirty="0" smtClean="0">
                <a:solidFill>
                  <a:srgbClr val="0070C0"/>
                </a:solidFill>
                <a:latin typeface="Verdana"/>
                <a:ea typeface="+mj-ea"/>
                <a:cs typeface="Verdan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b="1" dirty="0" err="1" smtClean="0"/>
              <a:t>GalileoPVT</a:t>
            </a:r>
            <a:r>
              <a:rPr lang="en-US" b="1" dirty="0"/>
              <a:t> - Augmented Reality View</a:t>
            </a:r>
            <a:endParaRPr lang="en-US" b="1" kern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2989711"/>
            <a:ext cx="1277521" cy="1277521"/>
          </a:xfrm>
          <a:prstGeom prst="rect">
            <a:avLst/>
          </a:prstGeom>
        </p:spPr>
      </p:pic>
      <p:pic>
        <p:nvPicPr>
          <p:cNvPr id="8" name="Google Shape;220;p24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8988" y="2440096"/>
            <a:ext cx="1226613" cy="3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782720"/>
            <a:ext cx="1080000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31832" y="186284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rgbClr val="00338D"/>
                </a:solidFill>
                <a:latin typeface="NotesEsa" panose="02000506030000020004" pitchFamily="2" charset="0"/>
              </a:rPr>
              <a:t>GalileoPVT</a:t>
            </a:r>
            <a:endParaRPr lang="en-GB" dirty="0">
              <a:solidFill>
                <a:srgbClr val="00338D"/>
              </a:solidFill>
              <a:latin typeface="NotesEsa" panose="02000506030000020004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711" y="413388"/>
            <a:ext cx="6692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B0F0"/>
                </a:solidFill>
              </a:rPr>
              <a:t>Compatible with any phone with Android 7 (2500+ downloads)</a:t>
            </a:r>
            <a:endParaRPr lang="en-US" sz="1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14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 PVT App – 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475" y="596476"/>
            <a:ext cx="6867525" cy="403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2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PVT Engine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40" y="901136"/>
            <a:ext cx="5281884" cy="32196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484179" y="1008993"/>
            <a:ext cx="3436883" cy="465083"/>
          </a:xfrm>
          <a:prstGeom prst="rect">
            <a:avLst/>
          </a:prstGeom>
          <a:solidFill>
            <a:srgbClr val="003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SUPL 2.0 Google server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878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4531" y="854087"/>
            <a:ext cx="2202075" cy="13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Retrieval of Satellite and Clock Orbits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7" y="988695"/>
            <a:ext cx="2108683" cy="1193594"/>
          </a:xfrm>
          <a:prstGeom prst="rect">
            <a:avLst/>
          </a:prstGeom>
        </p:spPr>
      </p:pic>
      <p:pic>
        <p:nvPicPr>
          <p:cNvPr id="8" name="Picture 4" descr="Image result for xiaomi mi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335" y="2224087"/>
            <a:ext cx="1662071" cy="124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7497" y="2278532"/>
            <a:ext cx="2374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/>
              <a:t>SLP</a:t>
            </a:r>
            <a:r>
              <a:rPr lang="en-GB" sz="1200" dirty="0"/>
              <a:t> – SUPL Location Platform (server</a:t>
            </a:r>
            <a:r>
              <a:rPr lang="en-GB" sz="1200" dirty="0" smtClean="0"/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5786" y="4139472"/>
            <a:ext cx="2374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</a:t>
            </a:r>
            <a:r>
              <a:rPr lang="en-US" sz="1200" dirty="0"/>
              <a:t>://www.ppp-wizard.net/caster.html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43086" y="3408788"/>
            <a:ext cx="1982894" cy="730683"/>
            <a:chOff x="143086" y="3144310"/>
            <a:chExt cx="1982894" cy="832720"/>
          </a:xfrm>
        </p:grpSpPr>
        <p:sp>
          <p:nvSpPr>
            <p:cNvPr id="12" name="Rectangle 11"/>
            <p:cNvSpPr/>
            <p:nvPr/>
          </p:nvSpPr>
          <p:spPr>
            <a:xfrm>
              <a:off x="143086" y="3144310"/>
              <a:ext cx="1982894" cy="8327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6462" y="3303948"/>
              <a:ext cx="17761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/>
                <a:t>NTRIP CASTER</a:t>
              </a:r>
            </a:p>
            <a:p>
              <a:r>
                <a:rPr lang="en-US" sz="1400" b="1" dirty="0" smtClean="0"/>
                <a:t>(CNES, ESOC)</a:t>
              </a:r>
              <a:endParaRPr lang="en-US" sz="1400" dirty="0"/>
            </a:p>
          </p:txBody>
        </p:sp>
      </p:grpSp>
      <p:cxnSp>
        <p:nvCxnSpPr>
          <p:cNvPr id="14" name="Elbow Connector 13"/>
          <p:cNvCxnSpPr>
            <a:stCxn id="9" idx="3"/>
            <a:endCxn id="8" idx="0"/>
          </p:cNvCxnSpPr>
          <p:nvPr/>
        </p:nvCxnSpPr>
        <p:spPr>
          <a:xfrm>
            <a:off x="4096606" y="1548787"/>
            <a:ext cx="199765" cy="67530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8" idx="2"/>
          </p:cNvCxnSpPr>
          <p:nvPr/>
        </p:nvCxnSpPr>
        <p:spPr>
          <a:xfrm flipV="1">
            <a:off x="2106283" y="3469987"/>
            <a:ext cx="2190088" cy="342331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29" y="662239"/>
            <a:ext cx="282892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317932" y="2425947"/>
            <a:ext cx="1150717" cy="842180"/>
          </a:xfrm>
          <a:prstGeom prst="rect">
            <a:avLst/>
          </a:prstGeom>
        </p:spPr>
      </p:pic>
      <p:cxnSp>
        <p:nvCxnSpPr>
          <p:cNvPr id="1029" name="Straight Arrow Connector 1028"/>
          <p:cNvCxnSpPr>
            <a:stCxn id="4" idx="1"/>
          </p:cNvCxnSpPr>
          <p:nvPr/>
        </p:nvCxnSpPr>
        <p:spPr>
          <a:xfrm flipH="1">
            <a:off x="5049444" y="2847037"/>
            <a:ext cx="22684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417459" y="3865808"/>
            <a:ext cx="2631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Broadcast real-time corrections for </a:t>
            </a:r>
            <a:r>
              <a:rPr lang="en-GB" sz="1200" b="1" dirty="0" smtClean="0"/>
              <a:t>precise</a:t>
            </a:r>
            <a:r>
              <a:rPr lang="en-GB" sz="1200" dirty="0" smtClean="0"/>
              <a:t> orbits and clock</a:t>
            </a:r>
          </a:p>
        </p:txBody>
      </p:sp>
      <p:sp>
        <p:nvSpPr>
          <p:cNvPr id="1037" name="TextBox 1036"/>
          <p:cNvSpPr txBox="1"/>
          <p:nvPr/>
        </p:nvSpPr>
        <p:spPr>
          <a:xfrm>
            <a:off x="887405" y="638764"/>
            <a:ext cx="1058215" cy="43088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</a:rPr>
              <a:t>SSL data connection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342234" y="2887139"/>
            <a:ext cx="14123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Android </a:t>
            </a:r>
            <a:r>
              <a:rPr lang="en-US" sz="1200" dirty="0" err="1"/>
              <a:t>GnssNavigationMessage</a:t>
            </a:r>
            <a:r>
              <a:rPr lang="en-US" sz="1200" dirty="0"/>
              <a:t> Callback</a:t>
            </a:r>
            <a:endParaRPr lang="en-GB" sz="1200" dirty="0" smtClean="0"/>
          </a:p>
        </p:txBody>
      </p:sp>
      <p:sp>
        <p:nvSpPr>
          <p:cNvPr id="54" name="Rectangle 53"/>
          <p:cNvSpPr/>
          <p:nvPr/>
        </p:nvSpPr>
        <p:spPr>
          <a:xfrm>
            <a:off x="3701882" y="1043904"/>
            <a:ext cx="1901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Broadcast ephemerids (near real-time)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220088" y="2316025"/>
            <a:ext cx="1901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Broadcast ephemerids (real-time)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122084" y="2063088"/>
            <a:ext cx="2016293" cy="43088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</a:rPr>
              <a:t>Navigation message broadcast on L-Band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71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SV Ephemeris and Clock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options have been evaluated: Real-Time provision needed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pPr>
              <a:buAutoNum type="arabicParenR"/>
            </a:pPr>
            <a:r>
              <a:rPr lang="en-US" b="1" dirty="0" smtClean="0"/>
              <a:t>Broadcast</a:t>
            </a:r>
            <a:r>
              <a:rPr lang="en-US" dirty="0" smtClean="0"/>
              <a:t> - #</a:t>
            </a:r>
            <a:r>
              <a:rPr lang="en-US" dirty="0" err="1" smtClean="0"/>
              <a:t>Nav</a:t>
            </a:r>
            <a:r>
              <a:rPr lang="en-US" dirty="0" smtClean="0"/>
              <a:t> message: the provision of the message depends on the tracking state and on the C/N0, it would reduce the number of satellites </a:t>
            </a:r>
            <a:r>
              <a:rPr lang="en-US" dirty="0" err="1" smtClean="0"/>
              <a:t>wchich</a:t>
            </a:r>
            <a:r>
              <a:rPr lang="en-US" dirty="0" smtClean="0"/>
              <a:t> can be used in PVT. Almost never available for Galileo on Samsung devices</a:t>
            </a:r>
          </a:p>
          <a:p>
            <a:pPr>
              <a:buAutoNum type="arabicParenR"/>
            </a:pPr>
            <a:endParaRPr lang="en-US" dirty="0" smtClean="0"/>
          </a:p>
          <a:p>
            <a:pPr>
              <a:buAutoNum type="arabicParenR"/>
            </a:pPr>
            <a:r>
              <a:rPr lang="en-US" b="1" dirty="0" smtClean="0"/>
              <a:t>SUPL 2.0 – AGNSS like</a:t>
            </a:r>
            <a:r>
              <a:rPr lang="en-US" dirty="0" smtClean="0"/>
              <a:t>. Server very reliable and long term maintained. Age of the ephemeris can reach up to 2 hours. Provision of the satellites ephemerids can be filtered based on the actual position and the expected visibility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3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a presentation">
  <a:themeElements>
    <a:clrScheme name="Esa presentation 7">
      <a:dk1>
        <a:srgbClr val="000000"/>
      </a:dk1>
      <a:lt1>
        <a:srgbClr val="FFFFFF"/>
      </a:lt1>
      <a:dk2>
        <a:srgbClr val="747678"/>
      </a:dk2>
      <a:lt2>
        <a:srgbClr val="4D4F53"/>
      </a:lt2>
      <a:accent1>
        <a:srgbClr val="0098DB"/>
      </a:accent1>
      <a:accent2>
        <a:srgbClr val="D5D6D2"/>
      </a:accent2>
      <a:accent3>
        <a:srgbClr val="FFFFFF"/>
      </a:accent3>
      <a:accent4>
        <a:srgbClr val="000000"/>
      </a:accent4>
      <a:accent5>
        <a:srgbClr val="AACAEA"/>
      </a:accent5>
      <a:accent6>
        <a:srgbClr val="C1C2BE"/>
      </a:accent6>
      <a:hlink>
        <a:srgbClr val="8B8D8E"/>
      </a:hlink>
      <a:folHlink>
        <a:srgbClr val="9A9B9C"/>
      </a:folHlink>
    </a:clrScheme>
    <a:fontScheme name="Esa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EW ESA Presentation 16-9_Slovenia.potx" id="{B4B7490A-53FE-4E20-AAB8-88372E67B561}" vid="{BCEB71B1-FD63-4BD6-B008-F7DFC94BF6F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95F947CC68284A92DD76895F95485E" ma:contentTypeVersion="" ma:contentTypeDescription="Create a new document." ma:contentTypeScope="" ma:versionID="d2f7bac1cc6cefe942785cfbb8bae163">
  <xsd:schema xmlns:xsd="http://www.w3.org/2001/XMLSchema" xmlns:xs="http://www.w3.org/2001/XMLSchema" xmlns:p="http://schemas.microsoft.com/office/2006/metadata/properties" xmlns:ns2="f2760952-b3bb-408f-ace6-eb1e07642b86" targetNamespace="http://schemas.microsoft.com/office/2006/metadata/properties" ma:root="true" ma:fieldsID="70e6d848e258403642b2016fccd44a87" ns2:_="">
    <xsd:import namespace="f2760952-b3bb-408f-ace6-eb1e07642b8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760952-b3bb-408f-ace6-eb1e07642b8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description="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22279E-2C4C-4C93-8498-455A58D1433E}">
  <ds:schemaRefs>
    <ds:schemaRef ds:uri="f2760952-b3bb-408f-ace6-eb1e07642b86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D587E21-31CA-408E-A5B1-4B7F0D8D9C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760952-b3bb-408f-ace6-eb1e07642b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8D79E0-F545-4A75-B39D-7B8AF1D9BA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ESA Presentation 16-9</Template>
  <TotalTime>1936</TotalTime>
  <Words>1683</Words>
  <Application>Microsoft Office PowerPoint</Application>
  <PresentationFormat>On-screen Show (16:9)</PresentationFormat>
  <Paragraphs>563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NotesEsa</vt:lpstr>
      <vt:lpstr>Verdana</vt:lpstr>
      <vt:lpstr>Esa presentation</vt:lpstr>
      <vt:lpstr>PowerPoint Presentation</vt:lpstr>
      <vt:lpstr>Outline</vt:lpstr>
      <vt:lpstr>Satellite and Map Views</vt:lpstr>
      <vt:lpstr>PowerPoint Presentation</vt:lpstr>
      <vt:lpstr>PowerPoint Presentation</vt:lpstr>
      <vt:lpstr>Galileo PVT App –  Architecture</vt:lpstr>
      <vt:lpstr>Main PVT Engine</vt:lpstr>
      <vt:lpstr>Retrieval of Satellite and Clock Orbits</vt:lpstr>
      <vt:lpstr>Getting SV Ephemeris and Clock</vt:lpstr>
      <vt:lpstr>Decoded messages</vt:lpstr>
      <vt:lpstr>Navigation Message Content from the android API</vt:lpstr>
      <vt:lpstr>Examples of decoded messages from BCM-47755 Dual Frequency</vt:lpstr>
      <vt:lpstr>SUPL 2.0 extension to GANSS</vt:lpstr>
      <vt:lpstr>SUPL (Secure User Plane Location) server sending Assisted GNSS data with a SSL (Secure Sockets Layer) connection</vt:lpstr>
      <vt:lpstr>SUPL SSL server connection and Navigation Data view of the Galileo PVT app</vt:lpstr>
      <vt:lpstr>Age of Ephemerids retrieved from the Google server</vt:lpstr>
      <vt:lpstr>Dual source for satellite data</vt:lpstr>
      <vt:lpstr>Authentication strategy</vt:lpstr>
      <vt:lpstr>Learning ODTS a-posteriori fitting performance</vt:lpstr>
      <vt:lpstr>Dependency with age of trusted issue of data</vt:lpstr>
      <vt:lpstr>Conclusions and further work</vt:lpstr>
      <vt:lpstr>Thank you for your attention!</vt:lpstr>
    </vt:vector>
  </TitlesOfParts>
  <Manager/>
  <Company>ESA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the Galileo PVT App: from Assisted GNSS to NeQuick model: Android implementation at application layer</dc:title>
  <dc:subject>Introducing the Galileo PVT App: from Assisted GNSS to NeQuick model: Android implementation at application layer</dc:subject>
  <dc:creator>Paolo Crosta, Tim Watterton</dc:creator>
  <cp:keywords/>
  <dc:description/>
  <cp:lastModifiedBy>Paolo Crosta</cp:lastModifiedBy>
  <cp:revision>79</cp:revision>
  <cp:lastPrinted>2008-08-26T16:26:23Z</cp:lastPrinted>
  <dcterms:created xsi:type="dcterms:W3CDTF">2018-05-25T06:17:46Z</dcterms:created>
  <dcterms:modified xsi:type="dcterms:W3CDTF">2019-09-13T10:41:01Z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Title">
    <vt:lpwstr>TITLE OF PRESENTATION</vt:lpwstr>
  </property>
  <property fmtid="{D5CDD505-2E9C-101B-9397-08002B2CF9AE}" pid="3" name="PSubtitle">
    <vt:lpwstr>TITLE OF PRESENTATION</vt:lpwstr>
  </property>
  <property fmtid="{D5CDD505-2E9C-101B-9397-08002B2CF9AE}" pid="4" name="PAuthor">
    <vt:lpwstr>Paolo Crosta, Tim Watterton</vt:lpwstr>
  </property>
  <property fmtid="{D5CDD505-2E9C-101B-9397-08002B2CF9AE}" pid="5" name="PPlace">
    <vt:lpwstr/>
  </property>
  <property fmtid="{D5CDD505-2E9C-101B-9397-08002B2CF9AE}" pid="6" name="PDate">
    <vt:lpwstr>DD/MM/YYYY</vt:lpwstr>
  </property>
  <property fmtid="{D5CDD505-2E9C-101B-9397-08002B2CF9AE}" pid="7" name="PProgramme">
    <vt:lpwstr/>
  </property>
  <property fmtid="{D5CDD505-2E9C-101B-9397-08002B2CF9AE}" pid="8" name="PEmail">
    <vt:lpwstr/>
  </property>
  <property fmtid="{D5CDD505-2E9C-101B-9397-08002B2CF9AE}" pid="9" name="PClassification">
    <vt:lpwstr>ESA UNCLASSIFIED – For Official Use</vt:lpwstr>
  </property>
  <property fmtid="{D5CDD505-2E9C-101B-9397-08002B2CF9AE}" pid="10" name="POptionButton1">
    <vt:bool>true</vt:bool>
  </property>
  <property fmtid="{D5CDD505-2E9C-101B-9397-08002B2CF9AE}" pid="11" name="POptionButton2">
    <vt:bool>false</vt:bool>
  </property>
  <property fmtid="{D5CDD505-2E9C-101B-9397-08002B2CF9AE}" pid="12" name="ESAVersion">
    <vt:lpwstr>5GV2.0</vt:lpwstr>
  </property>
  <property fmtid="{D5CDD505-2E9C-101B-9397-08002B2CF9AE}" pid="13" name="ShowESADialog1">
    <vt:bool>true</vt:bool>
  </property>
  <property fmtid="{D5CDD505-2E9C-101B-9397-08002B2CF9AE}" pid="14" name="ContentTypeId">
    <vt:lpwstr>0x0101008995F947CC68284A92DD76895F95485E</vt:lpwstr>
  </property>
  <property fmtid="{D5CDD505-2E9C-101B-9397-08002B2CF9AE}" pid="15" name="Document Type">
    <vt:lpwstr>HO - Handout / Presentation</vt:lpwstr>
  </property>
  <property fmtid="{D5CDD505-2E9C-101B-9397-08002B2CF9AE}" pid="16" name="Reference">
    <vt:lpwstr/>
  </property>
  <property fmtid="{D5CDD505-2E9C-101B-9397-08002B2CF9AE}" pid="17" name="Classification">
    <vt:lpwstr>ESA UNCLASSIFIED - For Official Use</vt:lpwstr>
  </property>
  <property fmtid="{D5CDD505-2E9C-101B-9397-08002B2CF9AE}" pid="18" name="Classification Caveat">
    <vt:lpwstr/>
  </property>
  <property fmtid="{D5CDD505-2E9C-101B-9397-08002B2CF9AE}" pid="19" name="Status">
    <vt:lpwstr/>
  </property>
  <property fmtid="{D5CDD505-2E9C-101B-9397-08002B2CF9AE}" pid="20" name="bmsSiteName">
    <vt:lpwstr/>
  </property>
  <property fmtid="{D5CDD505-2E9C-101B-9397-08002B2CF9AE}" pid="21" name="Originating Organisation">
    <vt:lpwstr/>
  </property>
  <property fmtid="{D5CDD505-2E9C-101B-9397-08002B2CF9AE}" pid="22" name="Distribution">
    <vt:lpwstr/>
  </property>
  <property fmtid="{D5CDD505-2E9C-101B-9397-08002B2CF9AE}" pid="23" name="bmsSitename2">
    <vt:lpwstr/>
  </property>
  <property fmtid="{D5CDD505-2E9C-101B-9397-08002B2CF9AE}" pid="24" name="bmsAddress">
    <vt:lpwstr/>
  </property>
  <property fmtid="{D5CDD505-2E9C-101B-9397-08002B2CF9AE}" pid="25" name="bmsPlace">
    <vt:lpwstr/>
  </property>
  <property fmtid="{D5CDD505-2E9C-101B-9397-08002B2CF9AE}" pid="26" name="bmsPhoneFax">
    <vt:lpwstr/>
  </property>
  <property fmtid="{D5CDD505-2E9C-101B-9397-08002B2CF9AE}" pid="27" name="Issue">
    <vt:i4>0</vt:i4>
  </property>
  <property fmtid="{D5CDD505-2E9C-101B-9397-08002B2CF9AE}" pid="28" name="Revision">
    <vt:i4>0</vt:i4>
  </property>
  <property fmtid="{D5CDD505-2E9C-101B-9397-08002B2CF9AE}" pid="29" name="Issue Date">
    <vt:filetime>2018-05-24T22:00:00Z</vt:filetime>
  </property>
  <property fmtid="{D5CDD505-2E9C-101B-9397-08002B2CF9AE}" pid="30" name="Organisational_x0020_entity">
    <vt:lpwstr/>
  </property>
</Properties>
</file>